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6"/>
  </p:notesMasterIdLst>
  <p:sldIdLst>
    <p:sldId id="2076136898" r:id="rId2"/>
    <p:sldId id="2076136894" r:id="rId3"/>
    <p:sldId id="14983" r:id="rId4"/>
    <p:sldId id="275" r:id="rId5"/>
  </p:sldIdLst>
  <p:sldSz cx="12192000" cy="6858000"/>
  <p:notesSz cx="6858000" cy="9144000"/>
  <p:defaultTextStyle>
    <a:defPPr>
      <a:defRPr lang="en-A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B"/>
    <a:srgbClr val="3BC6E8"/>
    <a:srgbClr val="FEC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272"/>
  </p:normalViewPr>
  <p:slideViewPr>
    <p:cSldViewPr snapToGrid="0">
      <p:cViewPr varScale="1">
        <p:scale>
          <a:sx n="54" d="100"/>
          <a:sy n="54" d="100"/>
        </p:scale>
        <p:origin x="9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AD904-96A6-46A9-9FA6-EA654B263302}" type="datetimeFigureOut">
              <a:rPr lang="en-US" smtClean="0"/>
              <a:t>6/2/2023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9F29A-D2BE-4616-B036-E895111C67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229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0" dirty="0"/>
              <a:t>This ends my presentation. In the handout I have included some extra material on TCCA and critical communication sector proposals for 3GPP Release 18.</a:t>
            </a:r>
          </a:p>
          <a:p>
            <a:endParaRPr lang="en-GB" noProof="0" dirty="0"/>
          </a:p>
          <a:p>
            <a:r>
              <a:rPr lang="en-GB" noProof="0" dirty="0"/>
              <a:t>Do we still have time for some questions?</a:t>
            </a:r>
          </a:p>
          <a:p>
            <a:endParaRPr lang="en-GB" noProof="0" dirty="0"/>
          </a:p>
          <a:p>
            <a:endParaRPr lang="en-GB" noProof="0" dirty="0"/>
          </a:p>
          <a:p>
            <a:r>
              <a:rPr lang="en-GB" noProof="0" dirty="0"/>
              <a:t>Enjoy the rest of the conference – hopefully next time we can attend also in person.</a:t>
            </a:r>
          </a:p>
          <a:p>
            <a:endParaRPr lang="en-GB" noProof="0" dirty="0"/>
          </a:p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2A71DA-0BCF-4140-A5CB-0761D31A086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547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4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79289" y="1913759"/>
            <a:ext cx="1072193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5713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038579" y="391453"/>
            <a:ext cx="846264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951007" y="1913759"/>
            <a:ext cx="10480628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763560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3D000AA-2F51-4E41-A554-B29DE0FC9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D663126-098B-7847-A58B-BE53ED6060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13517" y="3087677"/>
            <a:ext cx="7772400" cy="160698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one or two lines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89655B3-C26B-D046-AB97-DF3ED6DCFE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0717" y="4906021"/>
            <a:ext cx="6858000" cy="9372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69970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1E8C-7514-C042-AA3A-B8A8599CCB52}" type="datetimeFigureOut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2.6.2023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8ED8-E7C2-1B43-9096-89D8AF76A17B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69BFE7-3BA8-4B26-92FD-869F4C1256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4971" y="391456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38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3D000AA-2F51-4E41-A554-B29DE0FC9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D663126-098B-7847-A58B-BE53ED6060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13517" y="3087677"/>
            <a:ext cx="7772400" cy="160698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one or two lines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89655B3-C26B-D046-AB97-DF3ED6DCFE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0717" y="4906021"/>
            <a:ext cx="6858000" cy="93722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4966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97511" y="1913759"/>
            <a:ext cx="5203709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4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79290" y="1913759"/>
            <a:ext cx="5195249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464421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330510" y="1913759"/>
            <a:ext cx="517071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97076" y="1913759"/>
            <a:ext cx="5203709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4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35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A30674-C1BB-C848-8623-73C3E8B67F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37A874-EFC6-1E43-80CD-790C2938D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5501" y="365125"/>
            <a:ext cx="9023195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B0F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BFA4D4-1E57-AE46-AECD-448174A531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91" y="278992"/>
            <a:ext cx="1988603" cy="1497827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024C7E8-B39B-7045-9541-9D3211EFEAB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7989" y="2261027"/>
            <a:ext cx="3512635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23388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 two lines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F17CCEB1-D99D-E646-B3A0-52C600BA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7989" y="3084940"/>
            <a:ext cx="3512635" cy="281405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113116C-4B0A-794D-95E2-F52C1C3009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315520" y="2261027"/>
            <a:ext cx="3512635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23388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 two lines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009290A-308E-BF42-B0ED-9BF8BD5597D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15520" y="3084940"/>
            <a:ext cx="3512635" cy="281405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64F4938-5961-1041-984D-FC63042AF0D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296507" y="2261027"/>
            <a:ext cx="3512635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23388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 two lines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D36BB5E5-F95D-344D-AE6F-669ECA1CDBE4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296507" y="3084940"/>
            <a:ext cx="3512635" cy="281405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59F4C6-C01A-AC4B-B478-5EA3D69BA277}"/>
              </a:ext>
            </a:extLst>
          </p:cNvPr>
          <p:cNvSpPr txBox="1"/>
          <p:nvPr userDrawn="1"/>
        </p:nvSpPr>
        <p:spPr>
          <a:xfrm>
            <a:off x="8970811" y="6346193"/>
            <a:ext cx="290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D9AA55E0-A3F3-3D45-B411-B7074C550149}" type="slidenum">
              <a:rPr lang="en-US" sz="1200">
                <a:solidFill>
                  <a:prstClr val="white"/>
                </a:solidFill>
              </a:rPr>
              <a:pPr algn="r">
                <a:defRPr/>
              </a:pPr>
              <a:t>‹#›</a:t>
            </a:fld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2D61ED-85DA-490C-8C5F-D7F6DC8A83E7}"/>
              </a:ext>
            </a:extLst>
          </p:cNvPr>
          <p:cNvSpPr txBox="1"/>
          <p:nvPr userDrawn="1"/>
        </p:nvSpPr>
        <p:spPr>
          <a:xfrm>
            <a:off x="284011" y="6346193"/>
            <a:ext cx="6336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solidFill>
                  <a:prstClr val="white"/>
                </a:solidFill>
              </a:rPr>
              <a:t>Presentation on behalf of TCCA    www.tcca.info    @</a:t>
            </a:r>
            <a:r>
              <a:rPr lang="en-GB" sz="1200" dirty="0" err="1">
                <a:solidFill>
                  <a:prstClr val="white"/>
                </a:solidFill>
              </a:rPr>
              <a:t>TCCAcritcomms</a:t>
            </a:r>
            <a:endParaRPr 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633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A30674-C1BB-C848-8623-73C3E8B67F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37A874-EFC6-1E43-80CD-790C2938D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5501" y="365125"/>
            <a:ext cx="9023195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B0F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BFA4D4-1E57-AE46-AECD-448174A531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91" y="278992"/>
            <a:ext cx="1988603" cy="1497827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024C7E8-B39B-7045-9541-9D3211EFEAB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7989" y="2261027"/>
            <a:ext cx="3512635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23388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 two lines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F17CCEB1-D99D-E646-B3A0-52C600BA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7989" y="3084940"/>
            <a:ext cx="3512635" cy="2814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113116C-4B0A-794D-95E2-F52C1C3009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315520" y="2261027"/>
            <a:ext cx="3512635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23388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 two lines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009290A-308E-BF42-B0ED-9BF8BD5597D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15520" y="3084940"/>
            <a:ext cx="3512635" cy="2814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64F4938-5961-1041-984D-FC63042AF0D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8296507" y="2261027"/>
            <a:ext cx="3512635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23388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 two lines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D36BB5E5-F95D-344D-AE6F-669ECA1CDBE4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296507" y="3084940"/>
            <a:ext cx="3512635" cy="2814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C14EE6-A671-C04E-8F40-323252ED305C}"/>
              </a:ext>
            </a:extLst>
          </p:cNvPr>
          <p:cNvSpPr txBox="1"/>
          <p:nvPr userDrawn="1"/>
        </p:nvSpPr>
        <p:spPr>
          <a:xfrm>
            <a:off x="8970811" y="6346193"/>
            <a:ext cx="290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D9AA55E0-A3F3-3D45-B411-B7074C550149}" type="slidenum">
              <a:rPr lang="en-US" sz="1200">
                <a:solidFill>
                  <a:prstClr val="white"/>
                </a:solidFill>
              </a:rPr>
              <a:pPr algn="r">
                <a:defRPr/>
              </a:pPr>
              <a:t>‹#›</a:t>
            </a:fld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14D12A-683C-4694-A149-504B056C5170}"/>
              </a:ext>
            </a:extLst>
          </p:cNvPr>
          <p:cNvSpPr txBox="1"/>
          <p:nvPr userDrawn="1"/>
        </p:nvSpPr>
        <p:spPr>
          <a:xfrm>
            <a:off x="284011" y="6346193"/>
            <a:ext cx="6336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solidFill>
                  <a:prstClr val="white"/>
                </a:solidFill>
              </a:rPr>
              <a:t>Presentation on behalf of TCCA    www.tcca.info    @</a:t>
            </a:r>
            <a:r>
              <a:rPr lang="en-GB" sz="1200" dirty="0" err="1">
                <a:solidFill>
                  <a:prstClr val="white"/>
                </a:solidFill>
              </a:rPr>
              <a:t>TCCAcritcomms</a:t>
            </a:r>
            <a:endParaRPr 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0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A30674-C1BB-C848-8623-73C3E8B67F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BFA4D4-1E57-AE46-AECD-448174A531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91" y="278992"/>
            <a:ext cx="1988603" cy="149782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DCF8AAC-CBBF-B849-8B7D-D2F8BB53BF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989" y="2055475"/>
            <a:ext cx="11420707" cy="23620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 breaker slide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E85675A-EA8B-564E-BC40-F32E1183C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989" y="4444500"/>
            <a:ext cx="11420707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F30CF6-EDFE-0340-B24A-41E01A997C08}"/>
              </a:ext>
            </a:extLst>
          </p:cNvPr>
          <p:cNvSpPr txBox="1"/>
          <p:nvPr userDrawn="1"/>
        </p:nvSpPr>
        <p:spPr>
          <a:xfrm>
            <a:off x="8970811" y="6346193"/>
            <a:ext cx="290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D9AA55E0-A3F3-3D45-B411-B7074C550149}" type="slidenum">
              <a:rPr lang="en-US" sz="1200">
                <a:solidFill>
                  <a:prstClr val="white"/>
                </a:solidFill>
              </a:rPr>
              <a:pPr algn="r">
                <a:defRPr/>
              </a:pPr>
              <a:t>‹#›</a:t>
            </a:fld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792A70-4D20-4FBA-AF2D-5A3209F5D530}"/>
              </a:ext>
            </a:extLst>
          </p:cNvPr>
          <p:cNvSpPr txBox="1"/>
          <p:nvPr userDrawn="1"/>
        </p:nvSpPr>
        <p:spPr>
          <a:xfrm>
            <a:off x="284011" y="6346193"/>
            <a:ext cx="6336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solidFill>
                  <a:prstClr val="white"/>
                </a:solidFill>
              </a:rPr>
              <a:t>Presentation on behalf of TCCA    www.tcca.info    @</a:t>
            </a:r>
            <a:r>
              <a:rPr lang="en-GB" sz="1200" dirty="0" err="1">
                <a:solidFill>
                  <a:prstClr val="white"/>
                </a:solidFill>
              </a:rPr>
              <a:t>TCCAcritcomms</a:t>
            </a:r>
            <a:endParaRPr 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87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A30674-C1BB-C848-8623-73C3E8B67F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BFA4D4-1E57-AE46-AECD-448174A531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91" y="278992"/>
            <a:ext cx="1988603" cy="149782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DCF8AAC-CBBF-B849-8B7D-D2F8BB53BF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989" y="2055476"/>
            <a:ext cx="5229923" cy="164085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 b="1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 breaker slide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E85675A-EA8B-564E-BC40-F32E1183C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989" y="3831956"/>
            <a:ext cx="5229923" cy="21127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F30FE31-8046-084A-BE6F-7A156F3919A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905762" y="439090"/>
            <a:ext cx="5882935" cy="550559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648A3F-EF08-3447-8977-14FF07EB0734}"/>
              </a:ext>
            </a:extLst>
          </p:cNvPr>
          <p:cNvSpPr txBox="1"/>
          <p:nvPr userDrawn="1"/>
        </p:nvSpPr>
        <p:spPr>
          <a:xfrm>
            <a:off x="8970811" y="6346193"/>
            <a:ext cx="290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D9AA55E0-A3F3-3D45-B411-B7074C550149}" type="slidenum">
              <a:rPr lang="en-US" sz="1200">
                <a:solidFill>
                  <a:prstClr val="white"/>
                </a:solidFill>
              </a:rPr>
              <a:pPr algn="r">
                <a:defRPr/>
              </a:pPr>
              <a:t>‹#›</a:t>
            </a:fld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3180C0-E3C6-478C-979E-FE3B4F591884}"/>
              </a:ext>
            </a:extLst>
          </p:cNvPr>
          <p:cNvSpPr txBox="1"/>
          <p:nvPr userDrawn="1"/>
        </p:nvSpPr>
        <p:spPr>
          <a:xfrm>
            <a:off x="284011" y="6346193"/>
            <a:ext cx="6336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solidFill>
                  <a:prstClr val="white"/>
                </a:solidFill>
              </a:rPr>
              <a:t>Presentation on behalf of TCCA    www.tcca.info    @</a:t>
            </a:r>
            <a:r>
              <a:rPr lang="en-GB" sz="1200" dirty="0" err="1">
                <a:solidFill>
                  <a:prstClr val="white"/>
                </a:solidFill>
              </a:rPr>
              <a:t>TCCAcritcomms</a:t>
            </a:r>
            <a:endParaRPr 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818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7A30674-C1BB-C848-8623-73C3E8B67F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BFA4D4-1E57-AE46-AECD-448174A531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91" y="278992"/>
            <a:ext cx="1988603" cy="149782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DCF8AAC-CBBF-B849-8B7D-D2F8BB53BF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7989" y="2055476"/>
            <a:ext cx="5229923" cy="164085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 b="1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to edit Master title style breaker slide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E85675A-EA8B-564E-BC40-F32E1183C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989" y="3831956"/>
            <a:ext cx="5229923" cy="21127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079C382-8B60-A741-9AC2-4E8A027DBE55}"/>
              </a:ext>
            </a:extLst>
          </p:cNvPr>
          <p:cNvSpPr>
            <a:spLocks noGrp="1" noChangeAspect="1"/>
          </p:cNvSpPr>
          <p:nvPr>
            <p:ph type="pic" idx="14"/>
          </p:nvPr>
        </p:nvSpPr>
        <p:spPr>
          <a:xfrm>
            <a:off x="5905761" y="439090"/>
            <a:ext cx="5882936" cy="550559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4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C618D4-7EE0-9442-A550-BF6366D3A949}"/>
              </a:ext>
            </a:extLst>
          </p:cNvPr>
          <p:cNvSpPr txBox="1"/>
          <p:nvPr userDrawn="1"/>
        </p:nvSpPr>
        <p:spPr>
          <a:xfrm>
            <a:off x="8970811" y="6346193"/>
            <a:ext cx="290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D9AA55E0-A3F3-3D45-B411-B7074C550149}" type="slidenum">
              <a:rPr lang="en-US" sz="1200">
                <a:solidFill>
                  <a:prstClr val="white"/>
                </a:solidFill>
              </a:rPr>
              <a:pPr algn="r">
                <a:defRPr/>
              </a:pPr>
              <a:t>‹#›</a:t>
            </a:fld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9FD9B5-2753-4254-AF38-91DE1A1FB9E9}"/>
              </a:ext>
            </a:extLst>
          </p:cNvPr>
          <p:cNvSpPr txBox="1"/>
          <p:nvPr userDrawn="1"/>
        </p:nvSpPr>
        <p:spPr>
          <a:xfrm>
            <a:off x="284011" y="6346193"/>
            <a:ext cx="6336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200" dirty="0">
                <a:solidFill>
                  <a:prstClr val="white"/>
                </a:solidFill>
              </a:rPr>
              <a:t>Presentation on behalf of TCCA    www.tcca.info    @</a:t>
            </a:r>
            <a:r>
              <a:rPr lang="en-GB" sz="1200" dirty="0" err="1">
                <a:solidFill>
                  <a:prstClr val="white"/>
                </a:solidFill>
              </a:rPr>
              <a:t>TCCAcritcomms</a:t>
            </a:r>
            <a:endParaRPr 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95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3D000AA-2F51-4E41-A554-B29DE0FC9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"/>
            <a:ext cx="12192000" cy="685732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D663126-098B-7847-A58B-BE53ED6060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13517" y="3024883"/>
            <a:ext cx="7772400" cy="1328207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br>
              <a:rPr lang="en-US" dirty="0"/>
            </a:br>
            <a:r>
              <a:rPr lang="en-US" dirty="0"/>
              <a:t>End of slide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89655B3-C26B-D046-AB97-DF3ED6DCFE7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667000" y="4520357"/>
            <a:ext cx="6858000" cy="12708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Slide Author details</a:t>
            </a:r>
            <a:br>
              <a:rPr lang="en-US" dirty="0"/>
            </a:br>
            <a:r>
              <a:rPr lang="en-US" dirty="0"/>
              <a:t>Email: </a:t>
            </a:r>
            <a:r>
              <a:rPr lang="en-US" dirty="0" err="1"/>
              <a:t>authorname@tcca.com</a:t>
            </a:r>
            <a:r>
              <a:rPr lang="en-US" dirty="0"/>
              <a:t>  Tel: 000 00000 00000 </a:t>
            </a:r>
            <a:br>
              <a:rPr lang="en-US" dirty="0"/>
            </a:br>
            <a:r>
              <a:rPr lang="en-US" dirty="0"/>
              <a:t>1 Street Name, Building Name, Postcode 00, City, Country</a:t>
            </a:r>
            <a:br>
              <a:rPr lang="en-US" dirty="0"/>
            </a:br>
            <a:r>
              <a:rPr lang="en-US" dirty="0"/>
              <a:t>Another line if more details are needed</a:t>
            </a:r>
          </a:p>
        </p:txBody>
      </p:sp>
    </p:spTree>
    <p:extLst>
      <p:ext uri="{BB962C8B-B14F-4D97-AF65-F5344CB8AC3E}">
        <p14:creationId xmlns:p14="http://schemas.microsoft.com/office/powerpoint/2010/main" val="42116470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914400" y="5720883"/>
            <a:ext cx="10363200" cy="597055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lnSpcReduction="10000"/>
          </a:bodyPr>
          <a:lstStyle/>
          <a:p>
            <a:pPr algn="ctr" defTabSz="609570">
              <a:spcBef>
                <a:spcPct val="0"/>
              </a:spcBef>
              <a:defRPr/>
            </a:pPr>
            <a:r>
              <a:rPr lang="en-US" sz="3200" dirty="0">
                <a:solidFill>
                  <a:srgbClr val="3BC6E8"/>
                </a:solidFill>
              </a:rPr>
              <a:t>Critical communications for all professional users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737600" y="6434643"/>
            <a:ext cx="2844800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/>
          <a:p>
            <a:pPr algn="r" defTabSz="609570">
              <a:defRPr/>
            </a:pPr>
            <a:fld id="{E12886A3-78DD-5842-83B6-40F815C15967}" type="slidenum">
              <a:rPr lang="en-US" sz="1867">
                <a:solidFill>
                  <a:prstClr val="white"/>
                </a:solidFill>
              </a:rPr>
              <a:pPr algn="r" defTabSz="609570">
                <a:defRPr/>
              </a:pPr>
              <a:t>‹#›</a:t>
            </a:fld>
            <a:endParaRPr lang="en-US" sz="1867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20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1" r:id="rId12"/>
    <p:sldLayoutId id="2147483673" r:id="rId13"/>
  </p:sldLayoutIdLst>
  <p:hf hdr="0" ftr="0" dt="0"/>
  <p:txStyles>
    <p:titleStyle>
      <a:lvl1pPr algn="ctr" defTabSz="6095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609570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609570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60957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609570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609570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19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facebook.com/tandcca" TargetMode="External"/><Relationship Id="rId11" Type="http://schemas.openxmlformats.org/officeDocument/2006/relationships/image" Target="../media/image17.png"/><Relationship Id="rId5" Type="http://schemas.openxmlformats.org/officeDocument/2006/relationships/image" Target="../media/image14.jpeg"/><Relationship Id="rId15" Type="http://schemas.openxmlformats.org/officeDocument/2006/relationships/image" Target="../media/image21.jpeg"/><Relationship Id="rId10" Type="http://schemas.openxmlformats.org/officeDocument/2006/relationships/hyperlink" Target="https://tcca.info/broadband/critical-communications-broadband-group/" TargetMode="External"/><Relationship Id="rId4" Type="http://schemas.openxmlformats.org/officeDocument/2006/relationships/image" Target="../media/image13.png"/><Relationship Id="rId9" Type="http://schemas.openxmlformats.org/officeDocument/2006/relationships/hyperlink" Target="http://www.youtube.com/user/tandcca" TargetMode="External"/><Relationship Id="rId1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2D3653E-0E77-DF74-0566-229DEE714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4706" y="3087677"/>
            <a:ext cx="9510022" cy="1606988"/>
          </a:xfrm>
        </p:spPr>
        <p:txBody>
          <a:bodyPr>
            <a:normAutofit/>
          </a:bodyPr>
          <a:lstStyle/>
          <a:p>
            <a:r>
              <a:rPr lang="en-GB" dirty="0"/>
              <a:t>TCCA high level requirements for 3GPP Release 19 prioritisation</a:t>
            </a:r>
          </a:p>
        </p:txBody>
      </p:sp>
      <p:sp>
        <p:nvSpPr>
          <p:cNvPr id="2" name="Subtitle 4">
            <a:extLst>
              <a:ext uri="{FF2B5EF4-FFF2-40B4-BE49-F238E27FC236}">
                <a16:creationId xmlns:a16="http://schemas.microsoft.com/office/drawing/2014/main" id="{6D9C825E-0FD6-89E8-E49F-5A722943B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0175" y="4905375"/>
            <a:ext cx="6858000" cy="938213"/>
          </a:xfrm>
        </p:spPr>
        <p:txBody>
          <a:bodyPr/>
          <a:lstStyle/>
          <a:p>
            <a:r>
              <a:rPr lang="en-GB" dirty="0"/>
              <a:t>Tero Pesonen</a:t>
            </a:r>
          </a:p>
          <a:p>
            <a:r>
              <a:rPr lang="en-GB" dirty="0"/>
              <a:t>June 2023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E91AF6-91B5-9088-D80A-BFD2D1CFF45A}"/>
              </a:ext>
            </a:extLst>
          </p:cNvPr>
          <p:cNvSpPr txBox="1"/>
          <p:nvPr/>
        </p:nvSpPr>
        <p:spPr>
          <a:xfrm>
            <a:off x="10614212" y="215152"/>
            <a:ext cx="1380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SWS-230031 </a:t>
            </a:r>
          </a:p>
        </p:txBody>
      </p:sp>
    </p:spTree>
    <p:extLst>
      <p:ext uri="{BB962C8B-B14F-4D97-AF65-F5344CB8AC3E}">
        <p14:creationId xmlns:p14="http://schemas.microsoft.com/office/powerpoint/2010/main" val="35729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FB636-ADE3-4309-B51A-5790B1EE7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5146" y="554099"/>
            <a:ext cx="9986853" cy="973993"/>
          </a:xfrm>
        </p:spPr>
        <p:txBody>
          <a:bodyPr/>
          <a:lstStyle/>
          <a:p>
            <a:r>
              <a:rPr lang="en-GB" sz="4800" dirty="0"/>
              <a:t>Critical Communications requirements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D6B489-3F5A-4A77-B8EB-E8B746A43C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2" y="1979336"/>
            <a:ext cx="2408221" cy="1594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C76DF6-433B-483D-A1C7-E6BF0394AF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1" y="3654326"/>
            <a:ext cx="2408221" cy="160422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849718F-87C4-4560-AEEF-CC3A42306840}"/>
              </a:ext>
            </a:extLst>
          </p:cNvPr>
          <p:cNvSpPr/>
          <p:nvPr/>
        </p:nvSpPr>
        <p:spPr>
          <a:xfrm>
            <a:off x="23581" y="1412092"/>
            <a:ext cx="2408221" cy="50631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</a:rPr>
              <a:t>COVERAGE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C37EE94-688D-4486-A3B2-4C5679F703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1070" y="4277122"/>
            <a:ext cx="2408221" cy="915834"/>
          </a:xfrm>
        </p:spPr>
        <p:txBody>
          <a:bodyPr/>
          <a:lstStyle/>
          <a:p>
            <a:pPr algn="ctr"/>
            <a:r>
              <a:rPr lang="en-GB" sz="3600" b="1" dirty="0"/>
              <a:t>24/7/365</a:t>
            </a:r>
          </a:p>
          <a:p>
            <a:pPr algn="ctr"/>
            <a:endParaRPr lang="en-GB" sz="36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7278-E8C7-465E-913A-F8B7E3ABFB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1070" y="2361378"/>
            <a:ext cx="2408221" cy="16054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EDA944-E2E0-4261-93CD-10960DA72400}"/>
              </a:ext>
            </a:extLst>
          </p:cNvPr>
          <p:cNvSpPr/>
          <p:nvPr/>
        </p:nvSpPr>
        <p:spPr>
          <a:xfrm>
            <a:off x="2511070" y="1412092"/>
            <a:ext cx="2408221" cy="50631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</a:rPr>
              <a:t>AVAILABILITY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BFB16B6-5F2D-475F-A0D9-537F3B702C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7197" y="3647424"/>
            <a:ext cx="2408221" cy="16225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6ADC21E-0811-4F9F-A284-AA1B801637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197" y="1979336"/>
            <a:ext cx="2408221" cy="160548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302BA83-654F-4087-924F-E7D2DEABAF58}"/>
              </a:ext>
            </a:extLst>
          </p:cNvPr>
          <p:cNvSpPr/>
          <p:nvPr/>
        </p:nvSpPr>
        <p:spPr>
          <a:xfrm>
            <a:off x="4987197" y="1412092"/>
            <a:ext cx="2408221" cy="50631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>
                <a:solidFill>
                  <a:srgbClr val="0070C0"/>
                </a:solidFill>
              </a:rPr>
              <a:t>RESILIENCE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76F2B7F-BEBA-4C90-A8FF-F311B1CD816E}"/>
              </a:ext>
            </a:extLst>
          </p:cNvPr>
          <p:cNvSpPr txBox="1">
            <a:spLocks/>
          </p:cNvSpPr>
          <p:nvPr/>
        </p:nvSpPr>
        <p:spPr>
          <a:xfrm>
            <a:off x="7499818" y="4072962"/>
            <a:ext cx="2408221" cy="875531"/>
          </a:xfrm>
          <a:prstGeom prst="rect">
            <a:avLst/>
          </a:prstGeom>
        </p:spPr>
        <p:txBody>
          <a:bodyPr vert="horz"/>
          <a:lstStyle>
            <a:lvl1pPr marL="457178" indent="-457178" algn="l" defTabSz="60957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50" indent="-380981" algn="l" defTabSz="609570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25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93" indent="-304784" algn="l" defTabSz="609570" rtl="0" eaLnBrk="1" latinLnBrk="0" hangingPunct="1">
              <a:spcBef>
                <a:spcPct val="20000"/>
              </a:spcBef>
              <a:buFont typeface="Arial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62" indent="-304784" algn="l" defTabSz="609570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3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0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41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GB" sz="3600" b="1" dirty="0"/>
              <a:t>Instant service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76CBD81-8483-43EC-A0D9-D8489DF307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9818" y="2296872"/>
            <a:ext cx="2408221" cy="160548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9A21A43-E0BC-4E7F-BE25-D324B765B700}"/>
              </a:ext>
            </a:extLst>
          </p:cNvPr>
          <p:cNvSpPr/>
          <p:nvPr/>
        </p:nvSpPr>
        <p:spPr>
          <a:xfrm>
            <a:off x="7436158" y="1412092"/>
            <a:ext cx="2550695" cy="50631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</a:rPr>
              <a:t>PERFORMANCE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7D55499-9877-4711-B141-0FB9DBF491B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5"/>
          <a:stretch/>
        </p:blipFill>
        <p:spPr>
          <a:xfrm>
            <a:off x="9986854" y="1984940"/>
            <a:ext cx="2117630" cy="328507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B18F54A6-D5B6-4FF1-A820-3FB705AFD2E4}"/>
              </a:ext>
            </a:extLst>
          </p:cNvPr>
          <p:cNvSpPr/>
          <p:nvPr/>
        </p:nvSpPr>
        <p:spPr>
          <a:xfrm>
            <a:off x="9986853" y="1412092"/>
            <a:ext cx="2117630" cy="50631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800" dirty="0">
                <a:solidFill>
                  <a:srgbClr val="0070C0"/>
                </a:solidFill>
              </a:rPr>
              <a:t>S</a:t>
            </a:r>
            <a:r>
              <a:rPr lang="en-GB" sz="2800" dirty="0">
                <a:solidFill>
                  <a:srgbClr val="0070C0"/>
                </a:solidFill>
              </a:rPr>
              <a:t>CALABILITY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4B7B1FA-873A-4B6B-8AAB-2FEE5350E59D}"/>
              </a:ext>
            </a:extLst>
          </p:cNvPr>
          <p:cNvSpPr/>
          <p:nvPr/>
        </p:nvSpPr>
        <p:spPr>
          <a:xfrm>
            <a:off x="23581" y="5330970"/>
            <a:ext cx="12080902" cy="530302"/>
          </a:xfrm>
          <a:prstGeom prst="rect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FUNCTIONAL SUITABILITY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C7BDBE-2A61-48C8-A9FD-D6070F1BD1A5}"/>
              </a:ext>
            </a:extLst>
          </p:cNvPr>
          <p:cNvSpPr/>
          <p:nvPr/>
        </p:nvSpPr>
        <p:spPr>
          <a:xfrm>
            <a:off x="1754160" y="3153298"/>
            <a:ext cx="8619744" cy="915835"/>
          </a:xfrm>
          <a:prstGeom prst="rect">
            <a:avLst/>
          </a:prstGeom>
          <a:solidFill>
            <a:srgbClr val="005EAB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4400" dirty="0">
                <a:solidFill>
                  <a:schemeClr val="bg1"/>
                </a:solidFill>
              </a:rPr>
              <a:t>CONNECTION IS THE LIFELINE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84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D6E5D-FDEB-341A-838B-84F16C19D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5501" y="620485"/>
            <a:ext cx="9023195" cy="1070203"/>
          </a:xfrm>
        </p:spPr>
        <p:txBody>
          <a:bodyPr/>
          <a:lstStyle/>
          <a:p>
            <a:pPr algn="l"/>
            <a:r>
              <a:rPr lang="en-GB"/>
              <a:t>Top level priorities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8BC2ECC-5463-151C-9F46-6A6653779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990" y="2261027"/>
            <a:ext cx="3311189" cy="823912"/>
          </a:xfrm>
          <a:solidFill>
            <a:srgbClr val="002060"/>
          </a:solidFill>
          <a:ln>
            <a:solidFill>
              <a:schemeClr val="accent1"/>
            </a:solidFill>
          </a:ln>
        </p:spPr>
        <p:txBody>
          <a:bodyPr anchor="t"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Coverage and Capacity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FC211-4295-2534-7DF5-B34853DA9F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sz="2900" b="1" dirty="0"/>
              <a:t>Terrestrial network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900" dirty="0"/>
              <a:t>Avoidance of not-spots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900" dirty="0"/>
              <a:t>Data rates at the cell edge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900" dirty="0"/>
              <a:t>Uplink improvements</a:t>
            </a:r>
          </a:p>
          <a:p>
            <a:r>
              <a:rPr lang="en-GB" sz="2900" b="1" dirty="0"/>
              <a:t>NTN improvements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900" dirty="0"/>
              <a:t>Downlink budget 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900" dirty="0"/>
              <a:t>Coverage indication</a:t>
            </a:r>
          </a:p>
          <a:p>
            <a:r>
              <a:rPr lang="en-GB" sz="2900" b="1" dirty="0"/>
              <a:t>Device-to-Device</a:t>
            </a:r>
            <a:r>
              <a:rPr lang="en-GB" sz="2900" dirty="0"/>
              <a:t> 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900" dirty="0" err="1"/>
              <a:t>Multihop</a:t>
            </a:r>
            <a:endParaRPr lang="en-GB" sz="2900" dirty="0"/>
          </a:p>
          <a:p>
            <a:pPr marL="152447" indent="-457189"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649366-7A2D-4385-7358-C6E8C1C0611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776051" y="2261027"/>
            <a:ext cx="2319949" cy="823912"/>
          </a:xfrm>
          <a:solidFill>
            <a:srgbClr val="002060"/>
          </a:solidFill>
          <a:ln>
            <a:solidFill>
              <a:schemeClr val="accent1"/>
            </a:solidFill>
          </a:ln>
        </p:spPr>
        <p:txBody>
          <a:bodyPr anchor="t"/>
          <a:lstStyle/>
          <a:p>
            <a:r>
              <a:rPr lang="en-GB">
                <a:solidFill>
                  <a:schemeClr val="bg1"/>
                </a:solidFill>
              </a:rPr>
              <a:t>Resilience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F8AC1E-2C8C-23AC-F932-D3486329FD3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3776051" y="3084940"/>
            <a:ext cx="2319949" cy="2814057"/>
          </a:xfrm>
        </p:spPr>
        <p:txBody>
          <a:bodyPr/>
          <a:lstStyle/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Black out/power outage handling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Time as a Service – GNSS back-up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GB" dirty="0"/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0C43FEF-2DCC-393B-377E-319900E66E34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223127" y="2261027"/>
            <a:ext cx="3311189" cy="823912"/>
          </a:xfrm>
          <a:solidFill>
            <a:srgbClr val="002060"/>
          </a:solidFill>
          <a:ln>
            <a:solidFill>
              <a:schemeClr val="accent1"/>
            </a:solidFill>
          </a:ln>
        </p:spPr>
        <p:txBody>
          <a:bodyPr anchor="t"/>
          <a:lstStyle/>
          <a:p>
            <a:r>
              <a:rPr lang="en-GB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8D6BD80-E329-9CF7-9800-610B197FA14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23128" y="3084941"/>
            <a:ext cx="3311189" cy="2814057"/>
          </a:xfrm>
        </p:spPr>
        <p:txBody>
          <a:bodyPr/>
          <a:lstStyle/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Mobility enhancements</a:t>
            </a:r>
          </a:p>
          <a:p>
            <a:pPr marL="474121" lvl="1" indent="-114297">
              <a:buFont typeface="Arial" panose="020B0604020202020204" pitchFamily="34" charset="0"/>
              <a:buChar char="•"/>
            </a:pPr>
            <a:r>
              <a:rPr lang="en-GB" sz="1600" dirty="0"/>
              <a:t>Reduced handover interruption</a:t>
            </a:r>
          </a:p>
          <a:p>
            <a:pPr marL="474121" lvl="1" indent="-114297">
              <a:buFont typeface="Arial" panose="020B0604020202020204" pitchFamily="34" charset="0"/>
              <a:buChar char="•"/>
            </a:pPr>
            <a:r>
              <a:rPr lang="en-GB" sz="1600" dirty="0"/>
              <a:t>MCX roaming (with QPP support)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Enhancements to network based positioning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AR/XR enhancements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RAN5 MCX testing enhancements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18749E7A-9B6A-C967-4136-A630D9F722C9}"/>
              </a:ext>
            </a:extLst>
          </p:cNvPr>
          <p:cNvSpPr txBox="1">
            <a:spLocks/>
          </p:cNvSpPr>
          <p:nvPr/>
        </p:nvSpPr>
        <p:spPr>
          <a:xfrm>
            <a:off x="9661443" y="2261027"/>
            <a:ext cx="2319949" cy="823912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anchor="t">
            <a:norm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950" b="1" kern="1200">
                <a:solidFill>
                  <a:srgbClr val="23388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>
                <a:solidFill>
                  <a:schemeClr val="bg1"/>
                </a:solidFill>
              </a:rPr>
              <a:t>Odd balls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4CFD8E7-CE7A-C926-AEF0-F2DBDB3A5EAB}"/>
              </a:ext>
            </a:extLst>
          </p:cNvPr>
          <p:cNvSpPr txBox="1">
            <a:spLocks/>
          </p:cNvSpPr>
          <p:nvPr/>
        </p:nvSpPr>
        <p:spPr>
          <a:xfrm>
            <a:off x="9613339" y="3189944"/>
            <a:ext cx="2319949" cy="2814057"/>
          </a:xfrm>
          <a:prstGeom prst="rect">
            <a:avLst/>
          </a:prstGeom>
        </p:spPr>
        <p:txBody>
          <a:bodyPr/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1" indent="-285743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2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457189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8" indent="-228594" algn="l" defTabSz="457189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5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V2X </a:t>
            </a:r>
            <a:r>
              <a:rPr lang="en-GB" sz="2000" dirty="0" err="1"/>
              <a:t>sidelink</a:t>
            </a:r>
            <a:r>
              <a:rPr lang="en-GB" sz="2000" dirty="0"/>
              <a:t> sub 1GHz spectrum harmonisation for D2D</a:t>
            </a:r>
          </a:p>
          <a:p>
            <a:pPr marL="118530" indent="-118530">
              <a:buFont typeface="Arial" panose="020B0604020202020204" pitchFamily="34" charset="0"/>
              <a:buChar char="•"/>
            </a:pPr>
            <a:r>
              <a:rPr lang="en-GB" sz="2000" dirty="0"/>
              <a:t>HPUE usage in Europe, band 68?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57189" indent="-457189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50021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7BC9D-F2AF-9442-BFBC-A155509B52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BAED6B-7413-D447-86DF-F36EADBF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02420" y="4143437"/>
            <a:ext cx="5322581" cy="1270843"/>
          </a:xfrm>
        </p:spPr>
        <p:txBody>
          <a:bodyPr/>
          <a:lstStyle/>
          <a:p>
            <a:pPr algn="l"/>
            <a:r>
              <a:rPr lang="en-US" sz="2000" dirty="0"/>
              <a:t>Tero Pesonen</a:t>
            </a:r>
          </a:p>
          <a:p>
            <a:pPr algn="l"/>
            <a:r>
              <a:rPr lang="en-US" sz="2000" dirty="0"/>
              <a:t>TCCA Vice Chair &amp; Director, CCBG chair</a:t>
            </a:r>
          </a:p>
          <a:p>
            <a:pPr algn="l"/>
            <a:r>
              <a:rPr lang="en-US" sz="2000" dirty="0"/>
              <a:t>E-mail tero.pesonen@tcca.info</a:t>
            </a:r>
          </a:p>
          <a:p>
            <a:pPr algn="l"/>
            <a:r>
              <a:rPr lang="en-US" sz="2000" dirty="0"/>
              <a:t>Mobile +358 50 544 7347</a:t>
            </a:r>
          </a:p>
        </p:txBody>
      </p:sp>
      <p:pic>
        <p:nvPicPr>
          <p:cNvPr id="5" name="Picture 5" descr="Tero_Pesonen_2011-04">
            <a:extLst>
              <a:ext uri="{FF2B5EF4-FFF2-40B4-BE49-F238E27FC236}">
                <a16:creationId xmlns:a16="http://schemas.microsoft.com/office/drawing/2014/main" id="{9C63B240-FC99-45F9-BEE5-78CD7810B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273" y="4297761"/>
            <a:ext cx="1240147" cy="1570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9344B8BD-FF42-411C-A6E5-E154FF046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2718" y="5643032"/>
            <a:ext cx="28385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1400" b="1" dirty="0">
                <a:solidFill>
                  <a:prstClr val="white"/>
                </a:solidFill>
                <a:latin typeface="Calibri"/>
              </a:rPr>
              <a:t>fi.linkedin.com/in/teropesonen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85CA5D2-67C8-467E-AB77-23778962F6A1}"/>
              </a:ext>
            </a:extLst>
          </p:cNvPr>
          <p:cNvGrpSpPr/>
          <p:nvPr/>
        </p:nvGrpSpPr>
        <p:grpSpPr>
          <a:xfrm>
            <a:off x="8316413" y="732526"/>
            <a:ext cx="3580383" cy="3264500"/>
            <a:chOff x="8344443" y="269275"/>
            <a:chExt cx="3580383" cy="3264500"/>
          </a:xfrm>
        </p:grpSpPr>
        <p:grpSp>
          <p:nvGrpSpPr>
            <p:cNvPr id="9" name="Ryhmä 20">
              <a:extLst>
                <a:ext uri="{FF2B5EF4-FFF2-40B4-BE49-F238E27FC236}">
                  <a16:creationId xmlns:a16="http://schemas.microsoft.com/office/drawing/2014/main" id="{6AE28E9A-4341-4ADF-82A0-446CF7ACFC0A}"/>
                </a:ext>
              </a:extLst>
            </p:cNvPr>
            <p:cNvGrpSpPr/>
            <p:nvPr/>
          </p:nvGrpSpPr>
          <p:grpSpPr>
            <a:xfrm>
              <a:off x="8344443" y="269275"/>
              <a:ext cx="3580383" cy="3264500"/>
              <a:chOff x="5249717" y="3036654"/>
              <a:chExt cx="3580383" cy="3016155"/>
            </a:xfrm>
            <a:solidFill>
              <a:schemeClr val="tx1"/>
            </a:solidFill>
          </p:grpSpPr>
          <p:grpSp>
            <p:nvGrpSpPr>
              <p:cNvPr id="10" name="Ryhmä 2">
                <a:extLst>
                  <a:ext uri="{FF2B5EF4-FFF2-40B4-BE49-F238E27FC236}">
                    <a16:creationId xmlns:a16="http://schemas.microsoft.com/office/drawing/2014/main" id="{381B5726-AA06-48FE-BF00-6F26404204BF}"/>
                  </a:ext>
                </a:extLst>
              </p:cNvPr>
              <p:cNvGrpSpPr/>
              <p:nvPr/>
            </p:nvGrpSpPr>
            <p:grpSpPr>
              <a:xfrm>
                <a:off x="5249717" y="3036654"/>
                <a:ext cx="3580383" cy="3016155"/>
                <a:chOff x="5249717" y="3036654"/>
                <a:chExt cx="3580383" cy="3016155"/>
              </a:xfrm>
              <a:grpFill/>
            </p:grpSpPr>
            <p:pic>
              <p:nvPicPr>
                <p:cNvPr id="12" name="Picture 35" descr="facebook_logo">
                  <a:extLst>
                    <a:ext uri="{FF2B5EF4-FFF2-40B4-BE49-F238E27FC236}">
                      <a16:creationId xmlns:a16="http://schemas.microsoft.com/office/drawing/2014/main" id="{DADF0BBE-003C-4C8D-B398-0A7C8CCC8D6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1318" y="4757072"/>
                  <a:ext cx="281674" cy="304406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" name="Picture 36" descr="linkedin_logo">
                  <a:extLst>
                    <a:ext uri="{FF2B5EF4-FFF2-40B4-BE49-F238E27FC236}">
                      <a16:creationId xmlns:a16="http://schemas.microsoft.com/office/drawing/2014/main" id="{1B76BD74-5461-4618-899A-A3C7AB1503A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1318" y="4369173"/>
                  <a:ext cx="294578" cy="356267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" name="Rectangle 4">
                  <a:extLst>
                    <a:ext uri="{FF2B5EF4-FFF2-40B4-BE49-F238E27FC236}">
                      <a16:creationId xmlns:a16="http://schemas.microsoft.com/office/drawing/2014/main" id="{37FF8D3F-918A-450E-88EE-1C08C2D764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76981" y="4407832"/>
                  <a:ext cx="824819" cy="2417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defTabSz="914377">
                    <a:defRPr/>
                  </a:pP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</a:rPr>
                    <a:t>LinkedIn</a:t>
                  </a:r>
                </a:p>
              </p:txBody>
            </p:sp>
            <p:sp>
              <p:nvSpPr>
                <p:cNvPr id="15" name="Rectangle 4">
                  <a:extLst>
                    <a:ext uri="{FF2B5EF4-FFF2-40B4-BE49-F238E27FC236}">
                      <a16:creationId xmlns:a16="http://schemas.microsoft.com/office/drawing/2014/main" id="{98D2113F-9CBD-405F-B89D-5139071EEE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45970" y="4774219"/>
                  <a:ext cx="2800046" cy="2417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defTabSz="914377">
                    <a:defRPr/>
                  </a:pP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</a:rPr>
                    <a:t>Facebook </a:t>
                  </a: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  <a:hlinkClick r:id="rId6"/>
                    </a:rPr>
                    <a:t>www.facebook.com/tandcca</a:t>
                  </a: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</a:rPr>
                    <a:t> </a:t>
                  </a:r>
                </a:p>
              </p:txBody>
            </p:sp>
            <p:pic>
              <p:nvPicPr>
                <p:cNvPr id="16" name="Picture 44" descr="twitter-logo">
                  <a:extLst>
                    <a:ext uri="{FF2B5EF4-FFF2-40B4-BE49-F238E27FC236}">
                      <a16:creationId xmlns:a16="http://schemas.microsoft.com/office/drawing/2014/main" id="{D5814228-154F-4038-9E83-7591D20CA52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1318" y="5127119"/>
                  <a:ext cx="256142" cy="27152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7" name="Rectangle 4">
                  <a:extLst>
                    <a:ext uri="{FF2B5EF4-FFF2-40B4-BE49-F238E27FC236}">
                      <a16:creationId xmlns:a16="http://schemas.microsoft.com/office/drawing/2014/main" id="{3E40126B-739F-47C4-BDD7-C958FE4772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45970" y="5112919"/>
                  <a:ext cx="1386069" cy="2417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defTabSz="914377">
                    <a:defRPr/>
                  </a:pP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</a:rPr>
                    <a:t>Twitter </a:t>
                  </a:r>
                  <a:r>
                    <a:rPr lang="en-GB" sz="1100" dirty="0">
                      <a:solidFill>
                        <a:srgbClr val="0000FF"/>
                      </a:solidFill>
                      <a:latin typeface="Calibri"/>
                      <a:cs typeface="Trebuchet MS"/>
                    </a:rPr>
                    <a:t>@tandcca</a:t>
                  </a:r>
                </a:p>
              </p:txBody>
            </p:sp>
            <p:pic>
              <p:nvPicPr>
                <p:cNvPr id="18" name="Picture 47" descr="You_tube-logo-square">
                  <a:extLst>
                    <a:ext uri="{FF2B5EF4-FFF2-40B4-BE49-F238E27FC236}">
                      <a16:creationId xmlns:a16="http://schemas.microsoft.com/office/drawing/2014/main" id="{4C8C74ED-0411-4734-B57C-1509D946DBD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35571" y="5474244"/>
                  <a:ext cx="240493" cy="2593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" name="Rectangle 4">
                  <a:extLst>
                    <a:ext uri="{FF2B5EF4-FFF2-40B4-BE49-F238E27FC236}">
                      <a16:creationId xmlns:a16="http://schemas.microsoft.com/office/drawing/2014/main" id="{08D9469F-C392-4FA8-B3E3-BBFD87C832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45970" y="5464723"/>
                  <a:ext cx="2917878" cy="2417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defTabSz="914377">
                    <a:defRPr/>
                  </a:pP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</a:rPr>
                    <a:t>YouTube  </a:t>
                  </a: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  <a:hlinkClick r:id="rId9"/>
                    </a:rPr>
                    <a:t>www.youtube.com/user/tandcca</a:t>
                  </a:r>
                  <a:r>
                    <a:rPr lang="en-GB" sz="1100" dirty="0">
                      <a:solidFill>
                        <a:srgbClr val="264D9A"/>
                      </a:solidFill>
                      <a:latin typeface="Calibri"/>
                      <a:cs typeface="Trebuchet MS"/>
                    </a:rPr>
                    <a:t> </a:t>
                  </a:r>
                </a:p>
              </p:txBody>
            </p:sp>
            <p:sp>
              <p:nvSpPr>
                <p:cNvPr id="20" name="Rounded Rectangle 13">
                  <a:extLst>
                    <a:ext uri="{FF2B5EF4-FFF2-40B4-BE49-F238E27FC236}">
                      <a16:creationId xmlns:a16="http://schemas.microsoft.com/office/drawing/2014/main" id="{BDC6E44B-24C1-4B5F-8937-D199730BEEE5}"/>
                    </a:ext>
                  </a:extLst>
                </p:cNvPr>
                <p:cNvSpPr/>
                <p:nvPr/>
              </p:nvSpPr>
              <p:spPr>
                <a:xfrm>
                  <a:off x="5249717" y="3036654"/>
                  <a:ext cx="3580383" cy="3016155"/>
                </a:xfrm>
                <a:prstGeom prst="roundRect">
                  <a:avLst>
                    <a:gd name="adj" fmla="val 6563"/>
                  </a:avLst>
                </a:prstGeom>
                <a:grp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>
                    <a:defRPr/>
                  </a:pPr>
                  <a:endParaRPr lang="en-US" sz="1100" dirty="0">
                    <a:solidFill>
                      <a:prstClr val="white"/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11" name="Rectangle 4">
                <a:extLst>
                  <a:ext uri="{FF2B5EF4-FFF2-40B4-BE49-F238E27FC236}">
                    <a16:creationId xmlns:a16="http://schemas.microsoft.com/office/drawing/2014/main" id="{8F8235DA-9054-485E-89EB-CDD20DC74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742" y="3154974"/>
                <a:ext cx="3227882" cy="132228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defTabSz="914377">
                  <a:lnSpc>
                    <a:spcPct val="140000"/>
                  </a:lnSpc>
                  <a:defRPr/>
                </a:pPr>
                <a:r>
                  <a:rPr lang="en-GB" sz="2000" b="1" dirty="0">
                    <a:solidFill>
                      <a:srgbClr val="692885"/>
                    </a:solidFill>
                    <a:latin typeface="Calibri"/>
                    <a:cs typeface="Trebuchet MS"/>
                  </a:rPr>
                  <a:t>TCCA CCBG</a:t>
                </a:r>
              </a:p>
              <a:p>
                <a:pPr algn="ctr" defTabSz="914377">
                  <a:lnSpc>
                    <a:spcPct val="140000"/>
                  </a:lnSpc>
                  <a:defRPr/>
                </a:pPr>
                <a:r>
                  <a:rPr lang="en-GB" sz="1200" dirty="0">
                    <a:solidFill>
                      <a:srgbClr val="264D9A"/>
                    </a:solidFill>
                    <a:latin typeface="Calibri"/>
                    <a:cs typeface="Trebuchet MS"/>
                    <a:hlinkClick r:id="rId10"/>
                  </a:rPr>
                  <a:t>https://tcca.info/broadband/critical-communications-broadband-group/</a:t>
                </a:r>
                <a:endParaRPr lang="en-GB" sz="1200" dirty="0">
                  <a:solidFill>
                    <a:srgbClr val="264D9A"/>
                  </a:solidFill>
                  <a:latin typeface="Calibri"/>
                  <a:cs typeface="Trebuchet MS"/>
                </a:endParaRPr>
              </a:p>
              <a:p>
                <a:pPr defTabSz="914377">
                  <a:lnSpc>
                    <a:spcPct val="140000"/>
                  </a:lnSpc>
                  <a:defRPr/>
                </a:pPr>
                <a:r>
                  <a:rPr lang="en-GB" sz="2000" b="1" dirty="0">
                    <a:solidFill>
                      <a:srgbClr val="69348A"/>
                    </a:solidFill>
                    <a:latin typeface="Calibri"/>
                    <a:cs typeface="Trebuchet MS"/>
                  </a:rPr>
                  <a:t>Find TCCA also on</a:t>
                </a:r>
              </a:p>
            </p:txBody>
          </p:sp>
        </p:grpSp>
        <p:pic>
          <p:nvPicPr>
            <p:cNvPr id="22" name="Picture 35" descr="facebook_logo">
              <a:extLst>
                <a:ext uri="{FF2B5EF4-FFF2-40B4-BE49-F238E27FC236}">
                  <a16:creationId xmlns:a16="http://schemas.microsoft.com/office/drawing/2014/main" id="{6D41625E-75A1-4833-B7F1-C00B126258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631" y="2217577"/>
              <a:ext cx="281674" cy="304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36" descr="linkedin_logo">
              <a:extLst>
                <a:ext uri="{FF2B5EF4-FFF2-40B4-BE49-F238E27FC236}">
                  <a16:creationId xmlns:a16="http://schemas.microsoft.com/office/drawing/2014/main" id="{79784007-25D9-4C6C-A475-41BA6A8E8C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631" y="1829678"/>
              <a:ext cx="294578" cy="356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E26439B1-1913-4DFE-848E-5F8F0D226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294" y="1792138"/>
              <a:ext cx="2677783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914377">
                <a:defRPr/>
              </a:pPr>
              <a:r>
                <a:rPr lang="en-GB" sz="1100" dirty="0">
                  <a:solidFill>
                    <a:srgbClr val="264D9A"/>
                  </a:solidFill>
                  <a:latin typeface="Calibri"/>
                  <a:cs typeface="Trebuchet MS"/>
                </a:rPr>
                <a:t>LinkedIn  www.linkedin.com/company/tcca-critical-communications/</a:t>
              </a:r>
            </a:p>
          </p:txBody>
        </p:sp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7404C4EE-3B18-4F88-AF03-B26F35BCD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7283" y="2234724"/>
              <a:ext cx="280004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914377">
                <a:defRPr/>
              </a:pPr>
              <a:r>
                <a:rPr lang="en-GB" sz="1100" dirty="0">
                  <a:solidFill>
                    <a:srgbClr val="264D9A"/>
                  </a:solidFill>
                  <a:latin typeface="Calibri"/>
                  <a:cs typeface="Trebuchet MS"/>
                </a:rPr>
                <a:t>Facebook www.facebook.com/tccacritcomms </a:t>
              </a:r>
            </a:p>
          </p:txBody>
        </p:sp>
        <p:pic>
          <p:nvPicPr>
            <p:cNvPr id="26" name="Picture 44" descr="twitter-logo">
              <a:extLst>
                <a:ext uri="{FF2B5EF4-FFF2-40B4-BE49-F238E27FC236}">
                  <a16:creationId xmlns:a16="http://schemas.microsoft.com/office/drawing/2014/main" id="{7324EE05-5E5F-446D-9EA5-6A2BA370BC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631" y="2587624"/>
              <a:ext cx="256142" cy="271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Rectangle 4">
              <a:extLst>
                <a:ext uri="{FF2B5EF4-FFF2-40B4-BE49-F238E27FC236}">
                  <a16:creationId xmlns:a16="http://schemas.microsoft.com/office/drawing/2014/main" id="{2A854FEB-0FB3-4075-ADC4-49DD03A28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7283" y="2573424"/>
              <a:ext cx="250414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914377">
                <a:defRPr/>
              </a:pPr>
              <a:r>
                <a:rPr lang="en-GB" sz="1100" dirty="0">
                  <a:solidFill>
                    <a:srgbClr val="264D9A"/>
                  </a:solidFill>
                  <a:latin typeface="Calibri"/>
                  <a:cs typeface="Trebuchet MS"/>
                </a:rPr>
                <a:t>Twitter </a:t>
              </a:r>
              <a:r>
                <a:rPr lang="en-GB" sz="1100" dirty="0">
                  <a:solidFill>
                    <a:srgbClr val="0000FF"/>
                  </a:solidFill>
                  <a:latin typeface="Calibri"/>
                  <a:cs typeface="Trebuchet MS"/>
                </a:rPr>
                <a:t>@TCCAcritcomms</a:t>
              </a:r>
            </a:p>
          </p:txBody>
        </p:sp>
        <p:pic>
          <p:nvPicPr>
            <p:cNvPr id="28" name="Picture 47" descr="You_tube-logo-square">
              <a:extLst>
                <a:ext uri="{FF2B5EF4-FFF2-40B4-BE49-F238E27FC236}">
                  <a16:creationId xmlns:a16="http://schemas.microsoft.com/office/drawing/2014/main" id="{33E7840B-1481-41C3-9942-14AB5F74A9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6884" y="2934749"/>
              <a:ext cx="240493" cy="259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96C3A180-6436-4C0C-BF1F-6510EEDC7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7283" y="2925228"/>
              <a:ext cx="2917878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914377">
                <a:defRPr/>
              </a:pPr>
              <a:r>
                <a:rPr lang="en-GB" sz="1100" dirty="0">
                  <a:solidFill>
                    <a:srgbClr val="264D9A"/>
                  </a:solidFill>
                  <a:latin typeface="Calibri"/>
                  <a:cs typeface="Trebuchet MS"/>
                </a:rPr>
                <a:t>YouTube  </a:t>
              </a:r>
              <a:r>
                <a:rPr lang="en-GB" sz="1100" dirty="0">
                  <a:solidFill>
                    <a:srgbClr val="264D9A"/>
                  </a:solidFill>
                  <a:latin typeface="Calibri"/>
                  <a:cs typeface="Trebuchet MS"/>
                  <a:hlinkClick r:id="rId9"/>
                </a:rPr>
                <a:t>www.youtube.com/user/tandcca</a:t>
              </a:r>
              <a:r>
                <a:rPr lang="en-GB" sz="1100" dirty="0">
                  <a:solidFill>
                    <a:srgbClr val="264D9A"/>
                  </a:solidFill>
                  <a:latin typeface="Calibri"/>
                  <a:cs typeface="Trebuchet MS"/>
                </a:rPr>
                <a:t> </a:t>
              </a: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2720757A-B047-4F49-AEFB-3E7C40D529F4}"/>
              </a:ext>
            </a:extLst>
          </p:cNvPr>
          <p:cNvSpPr/>
          <p:nvPr/>
        </p:nvSpPr>
        <p:spPr>
          <a:xfrm>
            <a:off x="4305301" y="5674281"/>
            <a:ext cx="260351" cy="245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" name="Picture 36" descr="linkedin_logo">
            <a:extLst>
              <a:ext uri="{FF2B5EF4-FFF2-40B4-BE49-F238E27FC236}">
                <a16:creationId xmlns:a16="http://schemas.microsoft.com/office/drawing/2014/main" id="{13808F6F-C8AD-40AE-8EB0-24E56B0AB1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76725" y="5612491"/>
            <a:ext cx="347091" cy="35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5159893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</TotalTime>
  <Words>275</Words>
  <Application>Microsoft Office PowerPoint</Application>
  <PresentationFormat>Widescreen</PresentationFormat>
  <Paragraphs>62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Trebuchet MS</vt:lpstr>
      <vt:lpstr>3_Office Theme</vt:lpstr>
      <vt:lpstr>TCCA high level requirements for 3GPP Release 19 prioritisation</vt:lpstr>
      <vt:lpstr>Critical Communications requirements</vt:lpstr>
      <vt:lpstr>Top level priorities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TCCA report for 3GPP PCG50</dc:title>
  <dc:creator>Tero Pesonen</dc:creator>
  <cp:keywords>3GPP;TCCA</cp:keywords>
  <cp:lastModifiedBy>Tero Pesonen</cp:lastModifiedBy>
  <cp:revision>46</cp:revision>
  <dcterms:created xsi:type="dcterms:W3CDTF">2022-11-30T11:24:05Z</dcterms:created>
  <dcterms:modified xsi:type="dcterms:W3CDTF">2023-06-02T13:00:32Z</dcterms:modified>
</cp:coreProperties>
</file>